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11B62B-339B-4350-9DB5-B3BBBB898296}">
  <a:tblStyle styleId="{D511B62B-339B-4350-9DB5-B3BBBB8982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alewa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bold.fntdata"/><Relationship Id="rId14" Type="http://schemas.openxmlformats.org/officeDocument/2006/relationships/slide" Target="slides/slide8.xml"/><Relationship Id="rId58" Type="http://schemas.openxmlformats.org/officeDocument/2006/relationships/font" Target="fonts/Ralew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9c58464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9c58464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9c584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c9c584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c9c58464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c9c58464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9c58464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9c58464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9c58464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c9c58464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c9c58464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c9c58464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9c58464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9c58464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c9c58464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c9c58464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9c58464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9c58464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c9c584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c9c584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c9c58464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c9c58464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c9c584644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c9c584644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c9c584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c9c584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9c58464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9c58464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9c58464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9c58464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9c58464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9c58464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9c58464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9c58464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c9c58464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c9c58464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c9c58464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c9c58464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c9c58464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c9c58464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c9c58464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c9c58464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c9c58464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c9c58464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9c58464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9c58464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c9c58464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c9c58464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c9c584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c9c584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c9c5846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c9c5846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9c58464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9c58464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c9c5846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c9c5846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c9c58464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c9c58464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c9c58464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c9c58464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9c58464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c9c58464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9c5846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c9c5846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9c58464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c9c58464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c9c58464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c9c58464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c9c58464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c9c58464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9c58464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c9c58464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c9c58464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c9c58464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9c58464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9c58464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9c58464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c9c58464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9c58464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9c58464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9c58464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9c58464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9c5846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c9c5846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9c58464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9c58464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9c58464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9c58464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auth.net/2/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pring-projects/spring-security/wiki/OAuth-2.0-Features-Matrix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hyperlink" Target="mailto:ronaldo.lanhellas@itau-unibanco.com.br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dentro do Spring Security com OAuth2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Ronaldo Lanhellas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83100" y="712150"/>
            <a:ext cx="843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Credentials </a:t>
            </a:r>
            <a:r>
              <a:rPr lang="en"/>
              <a:t>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Autenticação de API para API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Client Credentials</a:t>
            </a:r>
            <a:endParaRPr sz="2400"/>
          </a:p>
        </p:txBody>
      </p:sp>
      <p:sp>
        <p:nvSpPr>
          <p:cNvPr id="132" name="Google Shape;132;p23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 você tem 2 API’s que precisam conversar entre si, esse é seu fluxo.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Não temos intervenção humana nesse fluxo, tudo é automático, máquina conversando com máquina.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É o mais simples de todos.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50" y="187451"/>
            <a:ext cx="8263524" cy="47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283100" y="712150"/>
            <a:ext cx="843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 SPA (Single Page Application)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Implicit Flow</a:t>
            </a:r>
            <a:endParaRPr sz="2400"/>
          </a:p>
        </p:txBody>
      </p:sp>
      <p:sp>
        <p:nvSpPr>
          <p:cNvPr id="148" name="Google Shape;148;p26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 você tem uma página renderizada no lado do cliente (Javascript, TypeScript, Angular e etc), então você precisa desse fluxo.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Não confiamos na aplicação que está no lado do cliente, então precisamos ocultar o máximo de informações.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Implicit Flow</a:t>
            </a:r>
            <a:endParaRPr sz="2400"/>
          </a:p>
        </p:txBody>
      </p:sp>
      <p:sp>
        <p:nvSpPr>
          <p:cNvPr id="154" name="Google Shape;154;p27"/>
          <p:cNvSpPr txBox="1"/>
          <p:nvPr>
            <p:ph idx="4294967295" type="title"/>
          </p:nvPr>
        </p:nvSpPr>
        <p:spPr>
          <a:xfrm>
            <a:off x="535775" y="1480150"/>
            <a:ext cx="4972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Qualquer um pode usar o </a:t>
            </a:r>
            <a:r>
              <a:rPr b="0" i="1" lang="en" sz="1800">
                <a:latin typeface="Lato"/>
                <a:ea typeface="Lato"/>
                <a:cs typeface="Lato"/>
                <a:sym typeface="Lato"/>
              </a:rPr>
              <a:t>inspect code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do navegador e ver seu código, suas credenciais e tudo mais.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Pense na primeira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Lei de Murphy: Se algo pode dar errado, dará.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975" y="1791275"/>
            <a:ext cx="3331225" cy="244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31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83100" y="712150"/>
            <a:ext cx="843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Code</a:t>
            </a:r>
            <a:r>
              <a:rPr lang="en"/>
              <a:t>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 aplicação Server-Side, mais confiáveis.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Authorization</a:t>
            </a:r>
            <a:r>
              <a:rPr lang="en" sz="2400"/>
              <a:t> Flow</a:t>
            </a:r>
            <a:endParaRPr sz="2400"/>
          </a:p>
        </p:txBody>
      </p:sp>
      <p:sp>
        <p:nvSpPr>
          <p:cNvPr id="171" name="Google Shape;171;p30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 você tem uma aplicação renderizada Server-Side (JSF, JSP e etc) então esse é seu fluxo.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Suas credenciais ficam “escondidas” no servidor então podemos ter um pouco mais de confiança aqui.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Só tem 1 passo a mais que o Implicit Flow.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73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393300"/>
            <a:ext cx="4045200" cy="18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OAuth2 é um padrão para autorização, você não baixa, não instala, mas segue.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https://oauth.net/2/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22150" y="725175"/>
            <a:ext cx="4912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</a:t>
            </a:r>
            <a:r>
              <a:rPr lang="en"/>
              <a:t>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 aplicações que não podem ser Authorization Code Flow mas ainda são muito confiáveis.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225" y="0"/>
            <a:ext cx="3723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Password</a:t>
            </a:r>
            <a:r>
              <a:rPr lang="en" sz="2400"/>
              <a:t> Flow</a:t>
            </a:r>
            <a:endParaRPr sz="2400"/>
          </a:p>
        </p:txBody>
      </p:sp>
      <p:sp>
        <p:nvSpPr>
          <p:cNvPr id="188" name="Google Shape;188;p33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Se por algum motivo você está renderizando páginas no lado do servidor (Server-Side) e não pode usar Authorization Code Flow, então só lhe resta o Password Flow.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Nesse fluxo não existe autorização prévia do usuário, você já está passando o usuário e senha dele então partimos do princípio que tudo já está autorizado.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Password Flow</a:t>
            </a:r>
            <a:endParaRPr sz="2400"/>
          </a:p>
        </p:txBody>
      </p:sp>
      <p:sp>
        <p:nvSpPr>
          <p:cNvPr id="194" name="Google Shape;194;p34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Você tem que realmente confiar na aplicação que você está usando esse fluxo.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Repense … Você realmente precisa desse fluxo ? Normalmente quem usa Password Flow quer na verdade só um Client Credentials.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413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idx="4294967295" type="title"/>
          </p:nvPr>
        </p:nvSpPr>
        <p:spPr>
          <a:xfrm>
            <a:off x="535775" y="712150"/>
            <a:ext cx="3956700" cy="3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Se ainda assim você não consegue decidir qual usar… </a:t>
            </a:r>
            <a:endParaRPr sz="2400"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150" y="91150"/>
            <a:ext cx="4700775" cy="50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o OpenID ? Onde entra nisso tudo ?</a:t>
            </a:r>
            <a:endParaRPr sz="2400"/>
          </a:p>
        </p:txBody>
      </p:sp>
      <p:sp>
        <p:nvSpPr>
          <p:cNvPr id="211" name="Google Shape;211;p37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É uma “camada” a mais para o OAuth2, adicionando mais recursos.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OAuth cuida da autorização e o OpenID da autenticação.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OpenID gera o famoso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id_token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, que diferente do 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access_token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(gerado pelo OAuth), cuida das informações de autenticação do usuário.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o OpenID ? Onde entra nisso tudo ?</a:t>
            </a:r>
            <a:endParaRPr sz="2400"/>
          </a:p>
        </p:txBody>
      </p:sp>
      <p:sp>
        <p:nvSpPr>
          <p:cNvPr id="217" name="Google Shape;217;p38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OAuth2 pode usar o OpenID para autenticar um usuário que irá autorizar algo, mas lembre que seu objetivo final é autorizar, não autenticar.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o OpenID ? Onde entra nisso tudo ?</a:t>
            </a:r>
            <a:endParaRPr sz="2400"/>
          </a:p>
        </p:txBody>
      </p:sp>
      <p:sp>
        <p:nvSpPr>
          <p:cNvPr id="223" name="Google Shape;223;p39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AutoNum type="arabicParenR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Você acessa o site fazendinha.com e clica em Logar com facebook.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AutoNum type="arabicParenR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Você é redirecionado para tela de login do facebook e após logar volta para o site da fazendinha.com, já logado pois o fazendinha.com recebeu informações importantes sobre você através do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id_token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e criou sua sessão de login.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Até aqui você usou o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OpenID …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o OpenID ? Onde entra nisso tudo ?</a:t>
            </a:r>
            <a:endParaRPr sz="2400"/>
          </a:p>
        </p:txBody>
      </p:sp>
      <p:sp>
        <p:nvSpPr>
          <p:cNvPr id="229" name="Google Shape;229;p40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3) fazendinha.com é um joguinho e você arrasa na pontuação e quer compartilhar na sua timeline do facebook.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4) Então você clica no botão “compartilhar pontuação no facebook” 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5) Todo processo de Authorization Code Flow é feito, inclusive aparece um </a:t>
            </a:r>
            <a:r>
              <a:rPr b="0" i="1" lang="en" sz="1800">
                <a:latin typeface="Lato"/>
                <a:ea typeface="Lato"/>
                <a:cs typeface="Lato"/>
                <a:sym typeface="Lato"/>
              </a:rPr>
              <a:t>popup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pra você aceitar que o fazendinha.com pode postar na sua timeline.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o OpenID ? Onde entra nisso tudo ?</a:t>
            </a:r>
            <a:endParaRPr sz="2400"/>
          </a:p>
        </p:txBody>
      </p:sp>
      <p:sp>
        <p:nvSpPr>
          <p:cNvPr id="235" name="Google Shape;235;p41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6) Mas você não precisa logar denovo, você já fez isso com o OpenID, lembra 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7) Por fim sua pontuação é compartilhada no facebook.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Agora você usou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OAuth2…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 documentação é grande mas vamos focar no que importa ...</a:t>
            </a:r>
            <a:endParaRPr sz="2400"/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Conceitos Chave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Fluxos de funcionamento  do OAuth2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OpenID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Spring Security e seus projetos, com </a:t>
            </a:r>
            <a:r>
              <a:rPr b="0" i="1" lang="en" sz="2400">
                <a:latin typeface="Lato"/>
                <a:ea typeface="Lato"/>
                <a:cs typeface="Lato"/>
                <a:sym typeface="Lato"/>
              </a:rPr>
              <a:t>show me the code</a:t>
            </a:r>
            <a:endParaRPr b="0" i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Chega de teoria, vamos falar de Spring Security ...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238" y="0"/>
            <a:ext cx="4534762" cy="2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Um milhão de maneiras de fazer ...</a:t>
            </a:r>
            <a:endParaRPr sz="2400"/>
          </a:p>
        </p:txBody>
      </p:sp>
      <p:sp>
        <p:nvSpPr>
          <p:cNvPr id="247" name="Google Shape;247;p43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Existem 4 projetos diferentes do Spring que tentam resolver segurança com OAuth.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Como saber qual escolher 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Cada tutorial na internet faz de uma forma diferente.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275" y="3019375"/>
            <a:ext cx="3289476" cy="18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Matriz de Comparação</a:t>
            </a:r>
            <a:endParaRPr>
              <a:solidFill>
                <a:schemeClr val="accent5"/>
              </a:solidFill>
            </a:endParaRPr>
          </a:p>
        </p:txBody>
      </p:sp>
      <p:graphicFrame>
        <p:nvGraphicFramePr>
          <p:cNvPr id="254" name="Google Shape;254;p4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{D511B62B-339B-4350-9DB5-B3BBBB898296}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Spring Security (5.1+)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Spring Security OAuth (2.2+)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Spring Cloud Security (1.2+)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Spring Boot OAuth2 (1.5+)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44"/>
          <p:cNvSpPr txBox="1"/>
          <p:nvPr/>
        </p:nvSpPr>
        <p:spPr>
          <a:xfrm>
            <a:off x="952500" y="2812625"/>
            <a:ext cx="7239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https://github.com/spring-projects/spring-security/wiki/OAuth-2.0-Features-Matrix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O que a Pivotal pretende com isso ? OAuth será atualizado em todos os projetos ?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NÃO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30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75" y="382450"/>
            <a:ext cx="2594975" cy="2938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7" name="Google Shape;267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246550" y="2071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6"/>
          <p:cNvSpPr txBox="1"/>
          <p:nvPr/>
        </p:nvSpPr>
        <p:spPr>
          <a:xfrm>
            <a:off x="613025" y="517025"/>
            <a:ext cx="23175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 plano é ter todas as funcionalidades do OAuth no </a:t>
            </a:r>
            <a:r>
              <a:rPr b="1" i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Spring Security :)</a:t>
            </a:r>
            <a:endParaRPr b="1" i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225" y="517025"/>
            <a:ext cx="2594975" cy="2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/>
        </p:nvSpPr>
        <p:spPr>
          <a:xfrm>
            <a:off x="6357963" y="693050"/>
            <a:ext cx="23175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Spring Security OAuth </a:t>
            </a: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não receberá mais grandes atualizações :(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iece of duct tape sticking a note to the slide" id="271" name="Google Shape;271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811600" y="339026"/>
            <a:ext cx="2072000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650" y="1192750"/>
            <a:ext cx="2594975" cy="29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3476388" y="1368775"/>
            <a:ext cx="23175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Spring Boot 2.0 </a:t>
            </a:r>
            <a:r>
              <a:rPr b="1" lang="en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não tem suporte nativo ao Spring Security OAuth :(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iece of duct tape sticking a note to the slide" id="274" name="Google Shape;274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240650" y="9277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Mas há uma luz no fim do </a:t>
            </a:r>
            <a:r>
              <a:rPr b="1" lang="en" sz="3000">
                <a:solidFill>
                  <a:schemeClr val="dk1"/>
                </a:solidFill>
              </a:rPr>
              <a:t>túnel</a:t>
            </a:r>
            <a:r>
              <a:rPr b="1" lang="en" sz="3000">
                <a:solidFill>
                  <a:schemeClr val="dk1"/>
                </a:solidFill>
              </a:rPr>
              <a:t>, ainda podemos usar Spring Boot 2.0 com Spring Security OAuth...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" y="0"/>
            <a:ext cx="4033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283100" y="712150"/>
            <a:ext cx="843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Security OAuth Boot 2 AutoConfig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Uma dependência para resolver nossa vida !!!!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6D180B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spring-security-oauth2-autoconfigure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Showwww meeeeee the cooooooode 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91" name="Google Shape;291;p4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39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298" name="Google Shape;298;p50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Vamos por partes … Baby Steps ...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Quais dependências devemos adicionar no pom.xml ?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04" name="Google Shape;304;p51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  a anotação @EnableAuthorizationServer ? Porque precisamos dela ?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Precisamos conhecer algumas palavras chaves antes de começar...</a:t>
            </a:r>
            <a:endParaRPr sz="2400"/>
          </a:p>
        </p:txBody>
      </p:sp>
      <p:sp>
        <p:nvSpPr>
          <p:cNvPr id="91" name="Google Shape;91;p16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Resource Server: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Quem sua API irá chamar, ou seja, a API que contém o recurso que você deseja acessar.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Client Application: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Quem está querendo acessar o recurso do Resource Server. Pode ser uma outra API, uma aplicação Web e etc.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10" name="Google Shape;310;p52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Acabou ? Não, nem começamos.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Precisamos definir quais usuários podem autenticar para autorizar a geração de tokens (Implicit Flow, Password Flow e Authorization Code Flow). 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3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16" name="Google Shape;316;p53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Podemos definir esses usuários sem usar o Spring Security OAuth2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Vamos ver a classe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400">
                <a:latin typeface="Lato"/>
                <a:ea typeface="Lato"/>
                <a:cs typeface="Lato"/>
                <a:sym typeface="Lato"/>
              </a:rPr>
              <a:t>WebSecurityConfig</a:t>
            </a:r>
            <a:endParaRPr i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550" y="2227347"/>
            <a:ext cx="3471525" cy="26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23" name="Google Shape;323;p54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Estamos quase lá …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Já temos os usuários, precisamos das aplicações que o nosso IdP irá controlar.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29" name="Google Shape;329;p55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Vamos olhar a classe </a:t>
            </a:r>
            <a:r>
              <a:rPr i="1" lang="en" sz="2400">
                <a:latin typeface="Lato"/>
                <a:ea typeface="Lato"/>
                <a:cs typeface="Lato"/>
                <a:sym typeface="Lato"/>
              </a:rPr>
              <a:t>AuthConfig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 com calma.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É nela que definimos todas as nossas aplicações.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Identity Server , a.k.a IdP</a:t>
            </a:r>
            <a:endParaRPr sz="2400"/>
          </a:p>
        </p:txBody>
      </p:sp>
      <p:sp>
        <p:nvSpPr>
          <p:cNvPr id="335" name="Google Shape;335;p56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Vamos olhar a classe </a:t>
            </a:r>
            <a:r>
              <a:rPr i="1" lang="en" sz="2400">
                <a:latin typeface="Lato"/>
                <a:ea typeface="Lato"/>
                <a:cs typeface="Lato"/>
                <a:sym typeface="Lato"/>
              </a:rPr>
              <a:t>AuthConfig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 com calma.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É nela que definimos todas as nossas aplicações.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Resource Server</a:t>
            </a:r>
            <a:r>
              <a:rPr lang="en" sz="2400"/>
              <a:t> , a.k.a API que você vai chamar :D</a:t>
            </a:r>
            <a:endParaRPr sz="2400"/>
          </a:p>
        </p:txBody>
      </p:sp>
      <p:sp>
        <p:nvSpPr>
          <p:cNvPr id="341" name="Google Shape;341;p57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Quais dependências precisamos no pom.xml ?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Exatamente as mesmas que usamos no IdP, então vamos poupar tempo e pular essa parte.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Resource Server , a.k.a API que você vai chamar :D</a:t>
            </a:r>
            <a:endParaRPr sz="2400"/>
          </a:p>
        </p:txBody>
      </p:sp>
      <p:sp>
        <p:nvSpPr>
          <p:cNvPr id="347" name="Google Shape;347;p58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Vamos começar configurando e entendendo o arquivo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application.yml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Resource Server , a.k.a API que você vai chamar :D</a:t>
            </a:r>
            <a:endParaRPr sz="2400"/>
          </a:p>
        </p:txBody>
      </p:sp>
      <p:sp>
        <p:nvSpPr>
          <p:cNvPr id="353" name="Google Shape;353;p59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 as anotações @EnableResourceServer e  @EnableGlobalMethodSecurity ?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Resource Server , a.k.a API que você vai chamar :D</a:t>
            </a:r>
            <a:endParaRPr sz="2400"/>
          </a:p>
        </p:txBody>
      </p:sp>
      <p:sp>
        <p:nvSpPr>
          <p:cNvPr id="359" name="Google Shape;359;p60"/>
          <p:cNvSpPr txBox="1"/>
          <p:nvPr>
            <p:ph idx="4294967295" type="title"/>
          </p:nvPr>
        </p:nvSpPr>
        <p:spPr>
          <a:xfrm>
            <a:off x="535775" y="1480150"/>
            <a:ext cx="82407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Agora precisamos definir nossos </a:t>
            </a:r>
            <a:r>
              <a:rPr b="0" i="1" lang="en" sz="2400">
                <a:latin typeface="Lato"/>
                <a:ea typeface="Lato"/>
                <a:cs typeface="Lato"/>
                <a:sym typeface="Lato"/>
              </a:rPr>
              <a:t>Endpoints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 que serão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c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hamados pelos nossos clientes.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Mas não é só definir, precisamos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PROTEGER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. Vamos para a classe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AccountController.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Isso é só a ponta do IceBerg ...</a:t>
            </a:r>
            <a:endParaRPr sz="2400"/>
          </a:p>
        </p:txBody>
      </p:sp>
      <p:sp>
        <p:nvSpPr>
          <p:cNvPr id="365" name="Google Shape;365;p61"/>
          <p:cNvSpPr txBox="1"/>
          <p:nvPr>
            <p:ph idx="4294967295" type="title"/>
          </p:nvPr>
        </p:nvSpPr>
        <p:spPr>
          <a:xfrm>
            <a:off x="535775" y="1480150"/>
            <a:ext cx="5206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Spring Security OAuth e o Spring Security são projetos complexos com milhares de funcionalidades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575" y="1480150"/>
            <a:ext cx="3206475" cy="32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Precisamos conhecer algumas palavras chaves antes de começar...</a:t>
            </a:r>
            <a:endParaRPr sz="2400"/>
          </a:p>
        </p:txBody>
      </p:sp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Authorization Server ou Identity Provider (IdP)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: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O responsável por gerenciar as permissões entre o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Client Application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e o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Resource Server.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Isso é só a ponta do IceBerg ...</a:t>
            </a:r>
            <a:endParaRPr sz="2400"/>
          </a:p>
        </p:txBody>
      </p:sp>
      <p:sp>
        <p:nvSpPr>
          <p:cNvPr id="372" name="Google Shape;372;p62"/>
          <p:cNvSpPr txBox="1"/>
          <p:nvPr>
            <p:ph idx="4294967295" type="title"/>
          </p:nvPr>
        </p:nvSpPr>
        <p:spPr>
          <a:xfrm>
            <a:off x="535775" y="1480150"/>
            <a:ext cx="8227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Mas não se deixe abalar, segue os links pra você começar a jornada: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000"/>
              <a:buChar char="-"/>
            </a:pPr>
            <a:r>
              <a:rPr b="0" i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en" sz="1800">
                <a:latin typeface="Arial"/>
                <a:ea typeface="Arial"/>
                <a:cs typeface="Arial"/>
                <a:sym typeface="Arial"/>
              </a:rPr>
              <a:t>https://projects.spring.io/spring-security-oauth/docs/oauth2.html</a:t>
            </a:r>
            <a:r>
              <a:rPr b="0" i="1" lang="en" sz="2400">
                <a:latin typeface="Lato"/>
                <a:ea typeface="Lato"/>
                <a:cs typeface="Lato"/>
                <a:sym typeface="Lato"/>
              </a:rPr>
              <a:t>   </a:t>
            </a:r>
            <a:r>
              <a:rPr b="0" i="1" lang="en" sz="1800">
                <a:latin typeface="Lato"/>
                <a:ea typeface="Lato"/>
                <a:cs typeface="Lato"/>
                <a:sym typeface="Lato"/>
              </a:rPr>
              <a:t>         </a:t>
            </a:r>
            <a:endParaRPr b="0" i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i="1" lang="en" sz="1800">
                <a:latin typeface="Arial"/>
                <a:ea typeface="Arial"/>
                <a:cs typeface="Arial"/>
                <a:sym typeface="Arial"/>
              </a:rPr>
              <a:t>https://docs.spring.io/spring-security-oauth2-boot/docs/current-SNAPSHOT/reference/htmlsingle/</a:t>
            </a:r>
            <a:endParaRPr b="0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 claro …</a:t>
            </a:r>
            <a:r>
              <a:rPr b="0" i="1" lang="en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1" lang="en" sz="1800">
                <a:latin typeface="Arial"/>
                <a:ea typeface="Arial"/>
                <a:cs typeface="Arial"/>
                <a:sym typeface="Arial"/>
              </a:rPr>
              <a:t>https://stackoverflow.com/</a:t>
            </a:r>
            <a:endParaRPr b="0" i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3"/>
          <p:cNvSpPr txBox="1"/>
          <p:nvPr>
            <p:ph idx="4294967295" type="title"/>
          </p:nvPr>
        </p:nvSpPr>
        <p:spPr>
          <a:xfrm>
            <a:off x="535775" y="712150"/>
            <a:ext cx="8006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E se ainda assim precisar de um ombro amigo ...</a:t>
            </a:r>
            <a:endParaRPr sz="2400"/>
          </a:p>
        </p:txBody>
      </p:sp>
      <p:sp>
        <p:nvSpPr>
          <p:cNvPr id="378" name="Google Shape;378;p63"/>
          <p:cNvSpPr txBox="1"/>
          <p:nvPr>
            <p:ph idx="4294967295" type="title"/>
          </p:nvPr>
        </p:nvSpPr>
        <p:spPr>
          <a:xfrm>
            <a:off x="54000" y="1480150"/>
            <a:ext cx="82278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ronaldo.lanhellas@itau-unibanco.com.br</a:t>
            </a:r>
            <a:endParaRPr b="0" i="1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Conte comigo !!</a:t>
            </a:r>
            <a:endParaRPr b="0" i="1" sz="2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525" y="2083425"/>
            <a:ext cx="3648925" cy="27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Precisamos conhecer algumas palavras chaves antes de começar...</a:t>
            </a:r>
            <a:endParaRPr sz="2400"/>
          </a:p>
        </p:txBody>
      </p:sp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Dono do Recurso (Resource Owner): </a:t>
            </a:r>
            <a:r>
              <a:rPr b="0" lang="en" sz="2400">
                <a:latin typeface="Lato"/>
                <a:ea typeface="Lato"/>
                <a:cs typeface="Lato"/>
                <a:sym typeface="Lato"/>
              </a:rPr>
              <a:t>É quem de fato pode autorizar o acesso. Lembrando que não é ele quem chama, apenas autoriza. Vamos ver exemplos práticos, fique tranquilo.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692550" y="217325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Como todos esses papeis se conversam 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Caso 1</a:t>
            </a:r>
            <a:endParaRPr sz="140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28" y="851275"/>
            <a:ext cx="7064974" cy="41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title"/>
          </p:nvPr>
        </p:nvSpPr>
        <p:spPr>
          <a:xfrm>
            <a:off x="692550" y="217325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Como todos esses papeis se conversam 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Caso 2</a:t>
            </a:r>
            <a:endParaRPr sz="14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900" y="890325"/>
            <a:ext cx="6981949" cy="38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4294967295" type="title"/>
          </p:nvPr>
        </p:nvSpPr>
        <p:spPr>
          <a:xfrm>
            <a:off x="535775" y="712150"/>
            <a:ext cx="7758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Só isso ? Acabou ? Não.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Precisamos entender os fluxos de autenticação. </a:t>
            </a:r>
            <a:endParaRPr sz="2400"/>
          </a:p>
        </p:txBody>
      </p:sp>
      <p:sp>
        <p:nvSpPr>
          <p:cNvPr id="121" name="Google Shape;121;p21"/>
          <p:cNvSpPr txBox="1"/>
          <p:nvPr>
            <p:ph idx="4294967295" type="title"/>
          </p:nvPr>
        </p:nvSpPr>
        <p:spPr>
          <a:xfrm>
            <a:off x="535775" y="1480150"/>
            <a:ext cx="8462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São formas padronizadas de realizar a autenticação/autorização de uma aplicação.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Existem pelo menos 4 e veremos todos aqui: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Client Credentials, Implicit, Resource Owner Password Credentials, Authorization Code.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